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83" r:id="rId3"/>
    <p:sldId id="258" r:id="rId4"/>
    <p:sldId id="259" r:id="rId5"/>
    <p:sldId id="260" r:id="rId6"/>
    <p:sldId id="261" r:id="rId7"/>
    <p:sldId id="262" r:id="rId8"/>
    <p:sldId id="285" r:id="rId9"/>
    <p:sldId id="287" r:id="rId10"/>
    <p:sldId id="284" r:id="rId11"/>
    <p:sldId id="288" r:id="rId12"/>
    <p:sldId id="264" r:id="rId13"/>
    <p:sldId id="263" r:id="rId14"/>
    <p:sldId id="265" r:id="rId15"/>
    <p:sldId id="266" r:id="rId16"/>
    <p:sldId id="267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vidado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460" autoAdjust="0"/>
    <p:restoredTop sz="94747" autoAdjust="0"/>
  </p:normalViewPr>
  <p:slideViewPr>
    <p:cSldViewPr>
      <p:cViewPr>
        <p:scale>
          <a:sx n="62" d="100"/>
          <a:sy n="62" d="100"/>
        </p:scale>
        <p:origin x="-46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24T15:24:23.39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41587-08F9-4D25-9F7D-103959A18320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640C3-780F-4688-96CE-68E4027ABBB9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640C3-780F-4688-96CE-68E4027ABBB9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AEED3F-4BDC-4EC7-848E-E9AD6F5368A1}" type="datetimeFigureOut">
              <a:rPr lang="pt-BR" smtClean="0"/>
              <a:pPr/>
              <a:t>30/07/2014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D568D8-6ACE-4C61-8F1B-8FDCC6DB7B3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42873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t-BR" sz="60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Conselho Municipal do emprego e relações do trabalho</a:t>
            </a:r>
            <a:endParaRPr lang="pt-BR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918" y="2571744"/>
            <a:ext cx="7072362" cy="3429024"/>
          </a:xfrm>
        </p:spPr>
        <p:txBody>
          <a:bodyPr>
            <a:normAutofit lnSpcReduction="10000"/>
          </a:bodyPr>
          <a:lstStyle/>
          <a:p>
            <a:pPr algn="ctr"/>
            <a:endParaRPr lang="pt-BR" sz="4800" dirty="0" smtClean="0">
              <a:latin typeface="BatangChe" pitchFamily="49" charset="-127"/>
              <a:ea typeface="BatangChe" pitchFamily="49" charset="-127"/>
            </a:endParaRPr>
          </a:p>
          <a:p>
            <a:pPr algn="ctr"/>
            <a:r>
              <a:rPr lang="pt-BR" sz="4800" dirty="0" smtClean="0">
                <a:latin typeface="BatangChe" pitchFamily="49" charset="-127"/>
                <a:ea typeface="BatangChe" pitchFamily="49" charset="-127"/>
              </a:rPr>
              <a:t>Relatório de Atividades</a:t>
            </a:r>
          </a:p>
          <a:p>
            <a:pPr algn="ctr"/>
            <a:endParaRPr lang="pt-BR" sz="4800" dirty="0" smtClean="0">
              <a:latin typeface="BatangChe" pitchFamily="49" charset="-127"/>
              <a:ea typeface="BatangChe" pitchFamily="49" charset="-127"/>
            </a:endParaRPr>
          </a:p>
          <a:p>
            <a:pPr algn="ctr"/>
            <a:r>
              <a:rPr lang="pt-BR" sz="3000" dirty="0" smtClean="0"/>
              <a:t>PERÍODO: 01/07/2013 A 30/06/2014</a:t>
            </a:r>
          </a:p>
          <a:p>
            <a:pPr algn="ctr"/>
            <a:endParaRPr lang="pt-BR" sz="4800" dirty="0" smtClean="0">
              <a:latin typeface="BatangChe" pitchFamily="49" charset="-127"/>
              <a:ea typeface="BatangChe" pitchFamily="49" charset="-127"/>
            </a:endParaRPr>
          </a:p>
          <a:p>
            <a:endParaRPr lang="pt-BR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8001056" cy="5715040"/>
          </a:xfrm>
        </p:spPr>
        <p:txBody>
          <a:bodyPr>
            <a:normAutofit/>
          </a:bodyPr>
          <a:lstStyle/>
          <a:p>
            <a:r>
              <a:rPr lang="pt-BR" dirty="0" smtClean="0"/>
              <a:t>Consolidação do Turismo Rural com importantes atividades no setor:</a:t>
            </a:r>
          </a:p>
          <a:p>
            <a:pPr>
              <a:buNone/>
            </a:pPr>
            <a:endParaRPr lang="pt-BR" sz="1200" dirty="0" smtClean="0"/>
          </a:p>
          <a:p>
            <a:pPr>
              <a:buFontTx/>
              <a:buChar char="-"/>
            </a:pPr>
            <a:r>
              <a:rPr lang="pt-BR" dirty="0" smtClean="0"/>
              <a:t>Estudos/diagnósticos e estratégias para o Turismo no Município, reativando o Conselho do Turismo;</a:t>
            </a:r>
          </a:p>
          <a:p>
            <a:pPr>
              <a:buFontTx/>
              <a:buChar char="-"/>
            </a:pPr>
            <a:r>
              <a:rPr lang="pt-BR" dirty="0" smtClean="0"/>
              <a:t> Planejamento e orientação de atividades das propriedades;</a:t>
            </a:r>
          </a:p>
          <a:p>
            <a:pPr>
              <a:buFontTx/>
              <a:buChar char="-"/>
            </a:pPr>
            <a:r>
              <a:rPr lang="pt-BR" dirty="0" smtClean="0"/>
              <a:t>Qualificação de Taxistas;</a:t>
            </a:r>
          </a:p>
          <a:p>
            <a:pPr>
              <a:buFontTx/>
              <a:buChar char="-"/>
            </a:pPr>
            <a:r>
              <a:rPr lang="pt-BR" dirty="0" smtClean="0"/>
              <a:t>Caminhada na Natureza – parceira com a EMATER;</a:t>
            </a:r>
          </a:p>
          <a:p>
            <a:pPr>
              <a:buFontTx/>
              <a:buChar char="-"/>
            </a:pPr>
            <a:r>
              <a:rPr lang="pt-BR" dirty="0" smtClean="0"/>
              <a:t>Curso de Jardinagem – parceria com EMATER/SENAR;</a:t>
            </a:r>
          </a:p>
          <a:p>
            <a:pPr>
              <a:buFontTx/>
              <a:buChar char="-"/>
            </a:pPr>
            <a:r>
              <a:rPr lang="pt-BR" dirty="0" smtClean="0"/>
              <a:t>Curso de Oratória;</a:t>
            </a:r>
          </a:p>
          <a:p>
            <a:endParaRPr lang="pt-BR" sz="12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115328" cy="4873752"/>
          </a:xfrm>
        </p:spPr>
        <p:txBody>
          <a:bodyPr/>
          <a:lstStyle/>
          <a:p>
            <a:r>
              <a:rPr lang="pt-BR" dirty="0" smtClean="0"/>
              <a:t>Criação da Associação do Turismo Rural Caminhos do Marrecas, com o objetivo de fortalecimento do grupo;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2" descr="C:\Users\Centro Empresarial\Pictures\Centro Empresarial\fotos 24-04-14\DSC01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500726" cy="4125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75438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Torre concatedral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>
          <a:xfrm>
            <a:off x="214282" y="1142984"/>
            <a:ext cx="4014790" cy="535782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Torre da Concatedral  de junho/2013 a junho/2014 recebeu </a:t>
            </a:r>
            <a:r>
              <a:rPr lang="pt-BR" b="1" dirty="0" smtClean="0"/>
              <a:t>21.914 mil </a:t>
            </a:r>
            <a:r>
              <a:rPr lang="pt-BR" dirty="0" smtClean="0"/>
              <a:t>visitantes de todos os estados do Brasil e de países como: Paraguai, Bolívia, Uruguai, Itália, Estados Unidos, Alemanha, Índia, Tailândia, Peru, Israel, Argentina e Chile.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 Média mensal de visitantes: 2.190 pessoas.</a:t>
            </a:r>
          </a:p>
          <a:p>
            <a:endParaRPr lang="pt-BR" dirty="0"/>
          </a:p>
        </p:txBody>
      </p:sp>
      <p:pic>
        <p:nvPicPr>
          <p:cNvPr id="7" name="Espaço Reservado para Conteúdo 6" descr="torre-francisco-beltrao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142984"/>
            <a:ext cx="4572032" cy="542925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Qualidade de vida: Índice Firjan 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715304" cy="4873752"/>
          </a:xfrm>
        </p:spPr>
        <p:txBody>
          <a:bodyPr/>
          <a:lstStyle/>
          <a:p>
            <a:r>
              <a:rPr lang="pt-BR" dirty="0" smtClean="0"/>
              <a:t>O município está em 1º lugar no Sudoeste, em 5º lugar no Estado do Paraná, em 61º no Brasil, apresentando um </a:t>
            </a:r>
            <a:r>
              <a:rPr lang="pt-BR" sz="2800" b="1" dirty="0" smtClean="0"/>
              <a:t>índice geral de 0,8513.</a:t>
            </a:r>
          </a:p>
          <a:p>
            <a:endParaRPr lang="pt-BR" dirty="0"/>
          </a:p>
        </p:txBody>
      </p:sp>
      <p:pic>
        <p:nvPicPr>
          <p:cNvPr id="4" name="Imagem 3" descr="panoram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000372"/>
            <a:ext cx="6429420" cy="35114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215370" cy="5357850"/>
          </a:xfrm>
        </p:spPr>
        <p:txBody>
          <a:bodyPr/>
          <a:lstStyle/>
          <a:p>
            <a:r>
              <a:rPr lang="pt-BR" b="1" dirty="0" smtClean="0"/>
              <a:t>– Educação: 0,8107 </a:t>
            </a:r>
            <a:endParaRPr lang="pt-BR" dirty="0" smtClean="0"/>
          </a:p>
          <a:p>
            <a:r>
              <a:rPr lang="pt-BR" b="1" dirty="0" smtClean="0"/>
              <a:t>– Saúde:  0,9182 </a:t>
            </a:r>
            <a:endParaRPr lang="pt-BR" dirty="0" smtClean="0"/>
          </a:p>
          <a:p>
            <a:r>
              <a:rPr lang="pt-BR" b="1" dirty="0" smtClean="0"/>
              <a:t>– Emprego e Renda: 0,8301</a:t>
            </a: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FontTx/>
              <a:buChar char="-"/>
            </a:pPr>
            <a:r>
              <a:rPr lang="pt-BR" sz="3600" b="1" dirty="0" smtClean="0"/>
              <a:t>Importante: </a:t>
            </a:r>
            <a:r>
              <a:rPr lang="pt-BR" b="1" dirty="0" smtClean="0"/>
              <a:t>Os índices da qualidade de vida vêm melhorando a cada ano, o IDHM, publicado a cada 10 anos, e os índices das pesquisas SEBRAE também mostram a mesma evidência.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85728"/>
            <a:ext cx="3354707" cy="257176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pt-BR" b="1" dirty="0" smtClean="0"/>
              <a:t>Índice SEBRAE de mortalidade de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empresas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501122" cy="4873752"/>
          </a:xfrm>
        </p:spPr>
        <p:txBody>
          <a:bodyPr/>
          <a:lstStyle/>
          <a:p>
            <a:r>
              <a:rPr lang="pt-BR" dirty="0" smtClean="0"/>
              <a:t>Francisco Beltrão tem o 2º melhor índice do Paraná na questão de sobrevivência das empresas, apresentando apenas 19% de mortalidade no primeiro ano de atividade.</a:t>
            </a:r>
          </a:p>
          <a:p>
            <a:pPr>
              <a:buNone/>
            </a:pPr>
            <a:endParaRPr lang="pt-BR" sz="1200" dirty="0" smtClean="0"/>
          </a:p>
          <a:p>
            <a:r>
              <a:rPr lang="pt-BR" dirty="0" smtClean="0"/>
              <a:t>Em 2000 este índice era de 75% de mortalidade, evidenciamos assim a evolução do nosso município.</a:t>
            </a:r>
          </a:p>
          <a:p>
            <a:endParaRPr lang="pt-BR" dirty="0"/>
          </a:p>
        </p:txBody>
      </p:sp>
      <p:pic>
        <p:nvPicPr>
          <p:cNvPr id="4" name="Imagem 3" descr="grafico_decresc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4071942"/>
            <a:ext cx="4857784" cy="242889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7929618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i="1" dirty="0" smtClean="0">
                <a:solidFill>
                  <a:schemeClr val="bg1">
                    <a:lumMod val="50000"/>
                  </a:schemeClr>
                </a:solidFill>
              </a:rPr>
              <a:t>Geração de Empregos	</a:t>
            </a:r>
            <a:endParaRPr lang="pt-BR" sz="4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358246" cy="4873752"/>
          </a:xfrm>
        </p:spPr>
        <p:txBody>
          <a:bodyPr/>
          <a:lstStyle/>
          <a:p>
            <a:r>
              <a:rPr lang="pt-BR" dirty="0" smtClean="0"/>
              <a:t>Geração de empregos formais no período 07/2013 a 06/2014 - Caged: 1.625/12 = 135,4 mês. </a:t>
            </a:r>
          </a:p>
          <a:p>
            <a:pPr>
              <a:buNone/>
            </a:pPr>
            <a:r>
              <a:rPr lang="pt-BR" dirty="0" smtClean="0"/>
              <a:t>   Esta é a maior média mensal da história de Francisco Beltrão – Permanecendo sempre entre os 10 melhores municípios do Paraná.</a:t>
            </a:r>
          </a:p>
          <a:p>
            <a:pPr>
              <a:buNone/>
            </a:pPr>
            <a:endParaRPr lang="pt-BR" sz="1200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" name="Imagem 4" descr="carteira-de-trabal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286124"/>
            <a:ext cx="5298914" cy="307183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7496204" cy="6188224"/>
          </a:xfrm>
        </p:spPr>
        <p:txBody>
          <a:bodyPr/>
          <a:lstStyle/>
          <a:p>
            <a:r>
              <a:rPr lang="pt-BR" sz="2800" dirty="0" smtClean="0"/>
              <a:t>Reuniões do Conselho e Comitê Gestor: </a:t>
            </a:r>
            <a:r>
              <a:rPr lang="pt-BR" sz="2800" b="1" dirty="0" smtClean="0"/>
              <a:t>16</a:t>
            </a:r>
          </a:p>
          <a:p>
            <a:endParaRPr lang="pt-BR" sz="1200" dirty="0" smtClean="0"/>
          </a:p>
          <a:p>
            <a:r>
              <a:rPr lang="pt-BR" sz="2800" dirty="0" smtClean="0"/>
              <a:t>Liberações sobre projetos de Incentivos Industriais pelo Município: </a:t>
            </a:r>
            <a:r>
              <a:rPr lang="pt-BR" sz="2800" b="1" dirty="0" smtClean="0"/>
              <a:t>13</a:t>
            </a:r>
          </a:p>
          <a:p>
            <a:endParaRPr lang="pt-BR" sz="1200" dirty="0" smtClean="0"/>
          </a:p>
          <a:p>
            <a:r>
              <a:rPr lang="pt-BR" sz="2800" dirty="0" smtClean="0"/>
              <a:t>Visitas do Secretário Executivo a empresas em projetos do Banco e outras atividades:</a:t>
            </a:r>
            <a:r>
              <a:rPr lang="pt-BR" sz="2800" b="1" dirty="0" smtClean="0"/>
              <a:t> 322</a:t>
            </a:r>
          </a:p>
          <a:p>
            <a:endParaRPr lang="pt-BR" sz="1200" b="1" dirty="0" smtClean="0"/>
          </a:p>
          <a:p>
            <a:r>
              <a:rPr lang="pt-BR" sz="2800" dirty="0" smtClean="0"/>
              <a:t>Emissão de 4 resoluções.</a:t>
            </a:r>
          </a:p>
          <a:p>
            <a:pPr>
              <a:buNone/>
            </a:pPr>
            <a:endParaRPr lang="pt-BR" sz="1200" dirty="0" smtClean="0"/>
          </a:p>
          <a:p>
            <a:r>
              <a:rPr lang="pt-BR" sz="2800" dirty="0" smtClean="0"/>
              <a:t>Pareceres Emitidos sobre os projetos: </a:t>
            </a:r>
            <a:r>
              <a:rPr lang="pt-BR" sz="2800" b="1" dirty="0" smtClean="0"/>
              <a:t>13</a:t>
            </a:r>
          </a:p>
          <a:p>
            <a:pPr>
              <a:buNone/>
            </a:pPr>
            <a:endParaRPr lang="pt-BR" sz="1200" dirty="0" smtClean="0"/>
          </a:p>
          <a:p>
            <a:r>
              <a:rPr lang="pt-BR" sz="2800" dirty="0" smtClean="0"/>
              <a:t>Ofícios e cartas diversas: </a:t>
            </a:r>
            <a:r>
              <a:rPr lang="pt-BR" sz="2800" b="1" dirty="0" smtClean="0"/>
              <a:t>104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 advTm="500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bg1">
                    <a:lumMod val="50000"/>
                  </a:schemeClr>
                </a:solidFill>
              </a:rPr>
              <a:t>SALA DO EMPREENDEDOR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Banco do Empreendedor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7929618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Aprovações de projetos Banco Empreendedor </a:t>
            </a:r>
          </a:p>
          <a:p>
            <a:pPr>
              <a:buNone/>
            </a:pPr>
            <a:r>
              <a:rPr lang="pt-BR" dirty="0" smtClean="0"/>
              <a:t>período 01/07/2013 à 30/06/2014:</a:t>
            </a:r>
            <a:r>
              <a:rPr lang="pt-BR" sz="3200" dirty="0" smtClean="0"/>
              <a:t> 74</a:t>
            </a:r>
          </a:p>
          <a:p>
            <a:pPr>
              <a:buNone/>
            </a:pPr>
            <a:endParaRPr lang="pt-BR" sz="1200" dirty="0" smtClean="0"/>
          </a:p>
          <a:p>
            <a:r>
              <a:rPr lang="pt-BR" dirty="0" smtClean="0"/>
              <a:t>Valor liberado nestes projetos: R$ 827.423,00</a:t>
            </a:r>
          </a:p>
          <a:p>
            <a:endParaRPr lang="pt-BR" sz="1200" dirty="0" smtClean="0"/>
          </a:p>
          <a:p>
            <a:r>
              <a:rPr lang="pt-BR" dirty="0" smtClean="0"/>
              <a:t>Empresas administradas:</a:t>
            </a:r>
          </a:p>
          <a:p>
            <a:pPr>
              <a:buFontTx/>
              <a:buChar char="-"/>
            </a:pPr>
            <a:r>
              <a:rPr lang="pt-BR" dirty="0" smtClean="0"/>
              <a:t>Por homens:  33</a:t>
            </a:r>
          </a:p>
          <a:p>
            <a:pPr>
              <a:buFontTx/>
              <a:buChar char="-"/>
            </a:pPr>
            <a:r>
              <a:rPr lang="pt-BR" dirty="0" smtClean="0"/>
              <a:t>Por mulheres:  41</a:t>
            </a:r>
          </a:p>
          <a:p>
            <a:endParaRPr lang="pt-BR" dirty="0" smtClean="0"/>
          </a:p>
          <a:p>
            <a:r>
              <a:rPr lang="pt-BR" dirty="0" smtClean="0"/>
              <a:t>Total de pessoas beneficiadas com os projetos do banco:  </a:t>
            </a:r>
            <a:r>
              <a:rPr lang="pt-BR" sz="3200" dirty="0" smtClean="0"/>
              <a:t>330</a:t>
            </a:r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11430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Atividades da Sala do Empreendedor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501122" cy="5214974"/>
          </a:xfrm>
        </p:spPr>
        <p:txBody>
          <a:bodyPr>
            <a:normAutofit/>
          </a:bodyPr>
          <a:lstStyle/>
          <a:p>
            <a:r>
              <a:rPr lang="pt-BR" dirty="0" smtClean="0"/>
              <a:t>Microempresas informais atendidas: </a:t>
            </a:r>
            <a:r>
              <a:rPr lang="pt-BR" b="1" dirty="0" smtClean="0"/>
              <a:t>455</a:t>
            </a:r>
          </a:p>
          <a:p>
            <a:endParaRPr lang="pt-BR" sz="1200" b="1" dirty="0" smtClean="0"/>
          </a:p>
          <a:p>
            <a:r>
              <a:rPr lang="pt-BR" dirty="0" smtClean="0"/>
              <a:t> Microempresa e empresa de pequeno porte</a:t>
            </a:r>
          </a:p>
          <a:p>
            <a:pPr>
              <a:buNone/>
            </a:pPr>
            <a:r>
              <a:rPr lang="pt-BR" dirty="0" smtClean="0"/>
              <a:t> atendidas: </a:t>
            </a:r>
            <a:r>
              <a:rPr lang="pt-BR" b="1" dirty="0" smtClean="0"/>
              <a:t>477</a:t>
            </a:r>
          </a:p>
          <a:p>
            <a:pPr>
              <a:buNone/>
            </a:pPr>
            <a:endParaRPr lang="pt-BR" sz="1200" b="1" dirty="0" smtClean="0"/>
          </a:p>
          <a:p>
            <a:r>
              <a:rPr lang="pt-BR" dirty="0" smtClean="0"/>
              <a:t>Micro empreendedores individuais atendidos: </a:t>
            </a:r>
            <a:r>
              <a:rPr lang="pt-BR" b="1" dirty="0" smtClean="0"/>
              <a:t>7.298</a:t>
            </a:r>
          </a:p>
          <a:p>
            <a:endParaRPr lang="pt-BR" sz="1200" b="1" dirty="0" smtClean="0"/>
          </a:p>
          <a:p>
            <a:r>
              <a:rPr lang="pt-BR" dirty="0" smtClean="0"/>
              <a:t>Encaminhamentos da Sala p/ abertura de empresas: </a:t>
            </a:r>
            <a:r>
              <a:rPr lang="pt-BR" b="1" dirty="0" smtClean="0"/>
              <a:t>413</a:t>
            </a:r>
          </a:p>
          <a:p>
            <a:endParaRPr lang="pt-BR" sz="1200" b="1" dirty="0" smtClean="0"/>
          </a:p>
          <a:p>
            <a:r>
              <a:rPr lang="pt-BR" dirty="0" smtClean="0"/>
              <a:t>Planos de Negócios efetivados: </a:t>
            </a:r>
            <a:r>
              <a:rPr lang="pt-BR" b="1" dirty="0" smtClean="0"/>
              <a:t>147</a:t>
            </a:r>
          </a:p>
          <a:p>
            <a:endParaRPr lang="pt-BR" sz="1300" b="1" dirty="0" smtClean="0"/>
          </a:p>
          <a:p>
            <a:r>
              <a:rPr lang="pt-BR" dirty="0" smtClean="0"/>
              <a:t>Orientação empresarial c/ documentos: </a:t>
            </a:r>
            <a:r>
              <a:rPr lang="pt-BR" b="1" dirty="0" smtClean="0"/>
              <a:t>1.212</a:t>
            </a:r>
          </a:p>
          <a:p>
            <a:endParaRPr lang="pt-BR" sz="1300" b="1" dirty="0" smtClean="0"/>
          </a:p>
          <a:p>
            <a:r>
              <a:rPr lang="pt-BR" dirty="0" smtClean="0"/>
              <a:t>Total de atendimentos a empresas: </a:t>
            </a:r>
            <a:r>
              <a:rPr lang="pt-BR" b="1" dirty="0" smtClean="0"/>
              <a:t>10.249</a:t>
            </a:r>
          </a:p>
          <a:p>
            <a:pPr>
              <a:buNone/>
            </a:pP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429684" cy="1500198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Prefeito Municipal: </a:t>
            </a:r>
          </a:p>
          <a:p>
            <a:pPr algn="ctr">
              <a:buNone/>
            </a:pPr>
            <a:r>
              <a:rPr lang="pt-BR" sz="3600" i="1" dirty="0" smtClean="0"/>
              <a:t>Ilmo Sr. Antonio </a:t>
            </a:r>
            <a:r>
              <a:rPr lang="pt-BR" sz="3600" i="1" dirty="0" err="1" smtClean="0"/>
              <a:t>Cantelmo</a:t>
            </a:r>
            <a:r>
              <a:rPr lang="pt-BR" sz="3600" i="1" dirty="0" smtClean="0"/>
              <a:t> Neto</a:t>
            </a:r>
          </a:p>
          <a:p>
            <a:endParaRPr lang="pt-BR" sz="3600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14282" y="2286000"/>
            <a:ext cx="4143404" cy="414339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Presidente Conselho Municipal do Emprego e Relações do Trabalho – Bancada dos Empregadores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3200" i="1" dirty="0" smtClean="0"/>
              <a:t>Jairo </a:t>
            </a:r>
            <a:r>
              <a:rPr lang="pt-BR" sz="3200" i="1" dirty="0" err="1" smtClean="0"/>
              <a:t>Niehues</a:t>
            </a:r>
            <a:r>
              <a:rPr lang="pt-BR" sz="3200" i="1" dirty="0" smtClean="0"/>
              <a:t> 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29697" name="Picture 1" descr="C:\Users\Centro Empresarial\Pictures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500306"/>
            <a:ext cx="4191011" cy="2788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QUALIFICAÇÃO PROFISSIONAL</a:t>
            </a:r>
            <a:b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com parcerias e </a:t>
            </a:r>
            <a:r>
              <a:rPr lang="pt-BR" b="1" dirty="0" err="1" smtClean="0">
                <a:solidFill>
                  <a:schemeClr val="bg1">
                    <a:lumMod val="50000"/>
                  </a:schemeClr>
                </a:solidFill>
              </a:rPr>
              <a:t>pronatec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4873752"/>
          </a:xfrm>
        </p:spPr>
        <p:txBody>
          <a:bodyPr>
            <a:normAutofit/>
          </a:bodyPr>
          <a:lstStyle/>
          <a:p>
            <a:r>
              <a:rPr lang="pt-BR" dirty="0" smtClean="0"/>
              <a:t>SENAC </a:t>
            </a:r>
            <a:r>
              <a:rPr lang="pt-BR" dirty="0" err="1" smtClean="0"/>
              <a:t>Pronatec</a:t>
            </a:r>
            <a:r>
              <a:rPr lang="pt-BR" dirty="0" smtClean="0"/>
              <a:t>/PSG – 118 turmas – 288 alunos</a:t>
            </a:r>
          </a:p>
          <a:p>
            <a:endParaRPr lang="pt-BR" sz="1200" dirty="0" smtClean="0"/>
          </a:p>
          <a:p>
            <a:r>
              <a:rPr lang="pt-BR" dirty="0" smtClean="0"/>
              <a:t>SEST/SENAT </a:t>
            </a:r>
            <a:r>
              <a:rPr lang="pt-BR" dirty="0" err="1" smtClean="0"/>
              <a:t>Pronatec</a:t>
            </a:r>
            <a:r>
              <a:rPr lang="pt-BR" dirty="0" smtClean="0"/>
              <a:t>  - 4 turmas – 80 alunos</a:t>
            </a:r>
          </a:p>
          <a:p>
            <a:endParaRPr lang="pt-BR" sz="1200" dirty="0" smtClean="0"/>
          </a:p>
          <a:p>
            <a:r>
              <a:rPr lang="pt-BR" dirty="0" smtClean="0"/>
              <a:t>Cursos do Programa Bom Negócio Paraná: 08 turmas –  Pessoas treinadas: 226</a:t>
            </a:r>
          </a:p>
          <a:p>
            <a:endParaRPr lang="pt-BR" sz="1200" dirty="0" smtClean="0"/>
          </a:p>
          <a:p>
            <a:r>
              <a:rPr lang="pt-BR" dirty="0" smtClean="0"/>
              <a:t>Palestras do MEI – Sincobel: 10 – 223 pessoas.</a:t>
            </a:r>
          </a:p>
          <a:p>
            <a:endParaRPr lang="pt-BR" sz="1200" dirty="0" smtClean="0"/>
          </a:p>
          <a:p>
            <a:r>
              <a:rPr lang="pt-BR" dirty="0" smtClean="0"/>
              <a:t>SENAI </a:t>
            </a:r>
            <a:r>
              <a:rPr lang="pt-BR" dirty="0" err="1" smtClean="0"/>
              <a:t>Pronatec</a:t>
            </a:r>
            <a:r>
              <a:rPr lang="pt-BR" dirty="0" smtClean="0"/>
              <a:t> e parceria Prefeitura/UPMO: 56 turmas – 1.056 alunos beneficiados</a:t>
            </a:r>
          </a:p>
          <a:p>
            <a:endParaRPr lang="pt-BR" sz="1200" dirty="0" smtClean="0"/>
          </a:p>
          <a:p>
            <a:r>
              <a:rPr lang="pt-BR" dirty="0" smtClean="0"/>
              <a:t>Palestra UTFPR – 2 – 32 participantes.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AGÊNCIA DO TRABALHADOR 07/2013 a 06/2014.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Empresas cadastradas pela Agência do Trabalhador: 217.</a:t>
            </a:r>
          </a:p>
          <a:p>
            <a:r>
              <a:rPr lang="pt-BR" dirty="0" smtClean="0"/>
              <a:t>Vagas cadastradas pelas empresas: 6.161</a:t>
            </a:r>
          </a:p>
          <a:p>
            <a:r>
              <a:rPr lang="pt-BR" dirty="0" smtClean="0"/>
              <a:t>Candidatos a empregos encaminhados: 14.807 </a:t>
            </a:r>
          </a:p>
          <a:p>
            <a:r>
              <a:rPr lang="pt-BR" dirty="0" smtClean="0"/>
              <a:t>Trabalhadores colocados no mercado pela Agência: 1.853</a:t>
            </a:r>
          </a:p>
          <a:p>
            <a:r>
              <a:rPr lang="pt-BR" dirty="0" smtClean="0"/>
              <a:t>Encaminhamentos de Seguro desemprego: 2.485</a:t>
            </a:r>
          </a:p>
          <a:p>
            <a:endParaRPr lang="pt-BR" dirty="0"/>
          </a:p>
        </p:txBody>
      </p:sp>
      <p:pic>
        <p:nvPicPr>
          <p:cNvPr id="4" name="Imagem 3" descr="hfghfgh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572008"/>
            <a:ext cx="7643866" cy="185738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Ações em evidência</a:t>
            </a:r>
            <a:endParaRPr lang="pt-B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214422"/>
            <a:ext cx="8001056" cy="4873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Consolidação e implantação da Lei Geral no Município. </a:t>
            </a:r>
          </a:p>
          <a:p>
            <a:endParaRPr lang="pt-BR" sz="1200" dirty="0" smtClean="0"/>
          </a:p>
          <a:p>
            <a:r>
              <a:rPr lang="pt-BR" dirty="0" smtClean="0"/>
              <a:t>Continuidade das ações do Programa de Desenvolvimento Local;</a:t>
            </a:r>
          </a:p>
          <a:p>
            <a:endParaRPr lang="pt-BR" sz="1200" dirty="0" smtClean="0"/>
          </a:p>
          <a:p>
            <a:r>
              <a:rPr lang="pt-BR" dirty="0" smtClean="0"/>
              <a:t>Continuidade do Programa Bom Negócio Paraná; </a:t>
            </a:r>
          </a:p>
          <a:p>
            <a:endParaRPr lang="pt-BR" sz="1200" dirty="0" smtClean="0"/>
          </a:p>
          <a:p>
            <a:r>
              <a:rPr lang="pt-BR" dirty="0" smtClean="0"/>
              <a:t>Continuidade do Programa de Microcrédito pelo Banco do Empreendedor.</a:t>
            </a:r>
          </a:p>
          <a:p>
            <a:endParaRPr lang="pt-BR" sz="1200" dirty="0" smtClean="0"/>
          </a:p>
          <a:p>
            <a:r>
              <a:rPr lang="pt-BR" dirty="0" smtClean="0"/>
              <a:t>Continuam os estudos para diagnóstico do Turismo Rural, Urbano e Turismo de Negócios e Eventos no Município;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358246" cy="4873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Visita de autoridades de outros municípios interessados em conhecer o Centro Empresarial e o funcionamento da sala, por sermos referência no Paraná.</a:t>
            </a:r>
          </a:p>
          <a:p>
            <a:pPr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Marechal Candido  Rondon;</a:t>
            </a:r>
          </a:p>
          <a:p>
            <a:pPr>
              <a:buFontTx/>
              <a:buChar char="-"/>
            </a:pPr>
            <a:r>
              <a:rPr lang="pt-BR" dirty="0" smtClean="0"/>
              <a:t>Pato Branco;</a:t>
            </a:r>
          </a:p>
          <a:p>
            <a:pPr>
              <a:buFontTx/>
              <a:buChar char="-"/>
            </a:pPr>
            <a:r>
              <a:rPr lang="pt-BR" dirty="0" smtClean="0"/>
              <a:t>Bom Sucesso do Sul;</a:t>
            </a:r>
          </a:p>
          <a:p>
            <a:pPr>
              <a:buFontTx/>
              <a:buChar char="-"/>
            </a:pPr>
            <a:r>
              <a:rPr lang="pt-BR" dirty="0" smtClean="0"/>
              <a:t>Realeza</a:t>
            </a:r>
          </a:p>
          <a:p>
            <a:pPr>
              <a:buFontTx/>
              <a:buChar char="-"/>
            </a:pPr>
            <a:r>
              <a:rPr lang="pt-BR" dirty="0" err="1" smtClean="0"/>
              <a:t>Chopinzinho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r>
              <a:rPr lang="pt-BR" dirty="0" err="1" smtClean="0"/>
              <a:t>Mariópolis</a:t>
            </a:r>
            <a:r>
              <a:rPr lang="pt-BR" dirty="0" smtClean="0"/>
              <a:t>;</a:t>
            </a:r>
          </a:p>
          <a:p>
            <a:pPr>
              <a:buFontTx/>
              <a:buChar char="-"/>
            </a:pPr>
            <a:r>
              <a:rPr lang="pt-BR" dirty="0" smtClean="0"/>
              <a:t>Argentina (</a:t>
            </a:r>
            <a:r>
              <a:rPr lang="pt-BR" dirty="0" err="1" smtClean="0"/>
              <a:t>Missiones</a:t>
            </a:r>
            <a:r>
              <a:rPr lang="pt-BR" dirty="0" smtClean="0"/>
              <a:t>);</a:t>
            </a:r>
          </a:p>
          <a:p>
            <a:pPr>
              <a:buFontTx/>
              <a:buChar char="-"/>
            </a:pPr>
            <a:r>
              <a:rPr lang="pt-BR" dirty="0" smtClean="0"/>
              <a:t>Paraguai (</a:t>
            </a:r>
            <a:r>
              <a:rPr lang="pt-BR" dirty="0" err="1" smtClean="0"/>
              <a:t>Assuncion</a:t>
            </a:r>
            <a:r>
              <a:rPr lang="pt-BR" dirty="0" smtClean="0"/>
              <a:t>).</a:t>
            </a:r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6" name="Picture 7" descr="C:\Users\Centro Empresarial\Pictures\CE 25-07\DSC01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786058"/>
            <a:ext cx="4611720" cy="279501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>
                <a:solidFill>
                  <a:schemeClr val="bg1">
                    <a:lumMod val="50000"/>
                  </a:schemeClr>
                </a:solidFill>
              </a:rPr>
              <a:t>Atendimentos da presidente do Programa de desenvolvimento local com participação do Conselho: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215370" cy="4429132"/>
          </a:xfrm>
        </p:spPr>
        <p:txBody>
          <a:bodyPr>
            <a:normAutofit/>
          </a:bodyPr>
          <a:lstStyle/>
          <a:p>
            <a:r>
              <a:rPr lang="pt-BR" dirty="0" smtClean="0"/>
              <a:t>Aprovação do Projeto do Centro de Inovação e Tecnologia – em fase de estruturação jurídica e planejamento estratégico. Reuniões sobre o assunto: 22 – Participantes nestas reuniões: 209 empresários.</a:t>
            </a:r>
          </a:p>
          <a:p>
            <a:endParaRPr lang="pt-BR" sz="1200" dirty="0" smtClean="0"/>
          </a:p>
          <a:p>
            <a:r>
              <a:rPr lang="pt-BR" dirty="0" smtClean="0"/>
              <a:t>27 reuniões com parceiros para montagem e finalização do Centro Empresarial.</a:t>
            </a:r>
          </a:p>
          <a:p>
            <a:endParaRPr lang="pt-BR" sz="1200" dirty="0" smtClean="0"/>
          </a:p>
          <a:p>
            <a:r>
              <a:rPr lang="pt-BR" dirty="0" smtClean="0"/>
              <a:t>02 reuniões do Conselho para avaliação das propostas da 1ª Conferência Municipal em 2013.</a:t>
            </a:r>
          </a:p>
          <a:p>
            <a:pPr>
              <a:buNone/>
            </a:pPr>
            <a:endParaRPr lang="pt-BR" sz="1200" dirty="0" smtClean="0"/>
          </a:p>
          <a:p>
            <a:r>
              <a:rPr lang="pt-BR" dirty="0" smtClean="0"/>
              <a:t>Foram 225 reuniões e 141 visitas em empresas.</a:t>
            </a:r>
          </a:p>
          <a:p>
            <a:endParaRPr lang="pt-B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7467600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Encerramento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278605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Francisco Beltrão, 31 de julho de 2014.</a:t>
            </a:r>
          </a:p>
          <a:p>
            <a:pPr>
              <a:buNone/>
            </a:pPr>
            <a:r>
              <a:rPr lang="pt-BR" dirty="0" smtClean="0"/>
              <a:t>                                                          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     </a:t>
            </a:r>
          </a:p>
          <a:p>
            <a:pPr algn="r">
              <a:buNone/>
            </a:pPr>
            <a:r>
              <a:rPr lang="pt-BR" dirty="0" smtClean="0"/>
              <a:t>                  Itacir Camilo Rovaris                                                                      Secretário Executivo do Conselho                                                               </a:t>
            </a:r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10" y="500042"/>
            <a:ext cx="8001056" cy="2428892"/>
          </a:xfrm>
        </p:spPr>
        <p:txBody>
          <a:bodyPr/>
          <a:lstStyle/>
          <a:p>
            <a:pPr algn="ctr"/>
            <a:r>
              <a:rPr lang="pt-BR" sz="2800" dirty="0" smtClean="0"/>
              <a:t>Secretaria Municipal de Desenvolvimento Econômico e Tecnológico:</a:t>
            </a:r>
          </a:p>
          <a:p>
            <a:pPr algn="ctr">
              <a:buNone/>
            </a:pPr>
            <a:r>
              <a:rPr lang="pt-BR" sz="2800" i="1" dirty="0" err="1" smtClean="0"/>
              <a:t>Jovelina</a:t>
            </a:r>
            <a:r>
              <a:rPr lang="pt-BR" sz="2800" i="1" dirty="0" smtClean="0"/>
              <a:t> Chaves da Silva Santos</a:t>
            </a:r>
          </a:p>
          <a:p>
            <a:endParaRPr lang="pt-BR" i="1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785786" y="2857496"/>
            <a:ext cx="3657600" cy="3500462"/>
          </a:xfrm>
        </p:spPr>
        <p:txBody>
          <a:bodyPr/>
          <a:lstStyle/>
          <a:p>
            <a:r>
              <a:rPr lang="pt-BR" sz="3200" dirty="0" smtClean="0"/>
              <a:t>Secretário Executivo:</a:t>
            </a:r>
          </a:p>
          <a:p>
            <a:pPr>
              <a:buNone/>
            </a:pPr>
            <a:endParaRPr lang="pt-BR" sz="3200" dirty="0" smtClean="0"/>
          </a:p>
          <a:p>
            <a:r>
              <a:rPr lang="pt-BR" sz="3200" i="1" dirty="0" smtClean="0"/>
              <a:t>Itacir Camilo Rovaris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8" name="Imagem 7" descr="Agente de Credito em Fco. Beltr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928934"/>
            <a:ext cx="3465659" cy="307183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i="1" dirty="0" smtClean="0">
                <a:solidFill>
                  <a:schemeClr val="bg1">
                    <a:lumMod val="50000"/>
                  </a:schemeClr>
                </a:solidFill>
              </a:rPr>
              <a:t>PARCEIROS DO CENTRO EMPRESARIAL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467600" cy="5166336"/>
          </a:xfrm>
        </p:spPr>
        <p:txBody>
          <a:bodyPr>
            <a:normAutofit/>
          </a:bodyPr>
          <a:lstStyle/>
          <a:p>
            <a:endParaRPr lang="pt-BR" sz="2900" b="1" i="1" dirty="0" smtClean="0"/>
          </a:p>
          <a:p>
            <a:pPr>
              <a:buNone/>
            </a:pPr>
            <a:endParaRPr lang="pt-BR" sz="3300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1472" y="1397000"/>
          <a:ext cx="7786742" cy="5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3404"/>
                <a:gridCol w="3643338"/>
              </a:tblGrid>
              <a:tr h="460364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SINCOBEL</a:t>
                      </a:r>
                    </a:p>
                    <a:p>
                      <a:r>
                        <a:rPr lang="pt-BR" sz="2400" dirty="0" smtClean="0"/>
                        <a:t>UTFPR</a:t>
                      </a:r>
                    </a:p>
                    <a:p>
                      <a:r>
                        <a:rPr lang="pt-BR" sz="2400" dirty="0" smtClean="0"/>
                        <a:t>UNIOESTE</a:t>
                      </a:r>
                    </a:p>
                    <a:p>
                      <a:r>
                        <a:rPr lang="pt-BR" sz="2400" dirty="0" smtClean="0"/>
                        <a:t>SEBRAE</a:t>
                      </a:r>
                    </a:p>
                    <a:p>
                      <a:r>
                        <a:rPr lang="pt-BR" sz="2400" dirty="0" smtClean="0"/>
                        <a:t>Sistema</a:t>
                      </a:r>
                      <a:r>
                        <a:rPr lang="pt-BR" sz="2400" baseline="0" dirty="0" smtClean="0"/>
                        <a:t> FIEP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aseline="0" dirty="0" smtClean="0"/>
                        <a:t>SENAC</a:t>
                      </a:r>
                    </a:p>
                    <a:p>
                      <a:r>
                        <a:rPr lang="pt-BR" sz="2400" baseline="0" dirty="0" smtClean="0"/>
                        <a:t>SESC</a:t>
                      </a:r>
                    </a:p>
                    <a:p>
                      <a:r>
                        <a:rPr lang="pt-BR" sz="2400" baseline="0" dirty="0" smtClean="0"/>
                        <a:t>Banco do Brasil</a:t>
                      </a:r>
                    </a:p>
                    <a:p>
                      <a:r>
                        <a:rPr lang="pt-BR" sz="2400" baseline="0" dirty="0" smtClean="0"/>
                        <a:t>Caixa Econômica Federal</a:t>
                      </a:r>
                    </a:p>
                    <a:p>
                      <a:r>
                        <a:rPr lang="pt-BR" sz="2400" baseline="0" dirty="0" err="1" smtClean="0"/>
                        <a:t>Sicredi</a:t>
                      </a:r>
                      <a:endParaRPr lang="pt-BR" sz="2400" baseline="0" dirty="0" smtClean="0"/>
                    </a:p>
                    <a:p>
                      <a:r>
                        <a:rPr lang="pt-BR" sz="2400" baseline="0" dirty="0" err="1" smtClean="0"/>
                        <a:t>Sicoob</a:t>
                      </a:r>
                      <a:endParaRPr lang="pt-BR" sz="2400" baseline="0" dirty="0" smtClean="0"/>
                    </a:p>
                    <a:p>
                      <a:r>
                        <a:rPr lang="pt-BR" sz="2400" baseline="0" dirty="0" smtClean="0"/>
                        <a:t>Cresol</a:t>
                      </a:r>
                    </a:p>
                    <a:p>
                      <a:r>
                        <a:rPr lang="pt-BR" sz="2400" baseline="0" dirty="0" smtClean="0"/>
                        <a:t>Junta Comercial</a:t>
                      </a:r>
                    </a:p>
                    <a:p>
                      <a:r>
                        <a:rPr lang="pt-BR" sz="2400" baseline="0" dirty="0" smtClean="0"/>
                        <a:t>Corpo de Bombeiros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Receita</a:t>
                      </a:r>
                      <a:r>
                        <a:rPr lang="pt-BR" sz="2400" baseline="0" dirty="0" smtClean="0"/>
                        <a:t>  Federal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aseline="0" dirty="0" smtClean="0"/>
                        <a:t>Receita Estadual</a:t>
                      </a:r>
                      <a:endParaRPr lang="pt-BR" sz="2400" dirty="0" smtClean="0"/>
                    </a:p>
                    <a:p>
                      <a:r>
                        <a:rPr lang="pt-BR" sz="2400" baseline="0" dirty="0" smtClean="0"/>
                        <a:t>Correios</a:t>
                      </a:r>
                    </a:p>
                    <a:p>
                      <a:r>
                        <a:rPr lang="pt-BR" sz="2400" baseline="0" dirty="0" smtClean="0"/>
                        <a:t>Fomento Paraná</a:t>
                      </a:r>
                    </a:p>
                    <a:p>
                      <a:r>
                        <a:rPr lang="pt-BR" sz="2400" baseline="0" dirty="0" smtClean="0"/>
                        <a:t>UNIPAR</a:t>
                      </a:r>
                    </a:p>
                    <a:p>
                      <a:r>
                        <a:rPr lang="pt-BR" sz="2400" baseline="0" dirty="0" smtClean="0"/>
                        <a:t>CESUL</a:t>
                      </a:r>
                    </a:p>
                    <a:p>
                      <a:r>
                        <a:rPr lang="pt-BR" sz="2400" baseline="0" dirty="0" smtClean="0"/>
                        <a:t>UNISEP</a:t>
                      </a:r>
                    </a:p>
                    <a:p>
                      <a:r>
                        <a:rPr lang="pt-BR" sz="2400" baseline="0" dirty="0" smtClean="0"/>
                        <a:t>SINDIMADMOV</a:t>
                      </a:r>
                    </a:p>
                    <a:p>
                      <a:r>
                        <a:rPr lang="pt-BR" sz="2400" baseline="0" dirty="0" smtClean="0"/>
                        <a:t>APL – Alumínios</a:t>
                      </a:r>
                    </a:p>
                    <a:p>
                      <a:r>
                        <a:rPr lang="pt-BR" sz="2400" baseline="0" dirty="0" smtClean="0"/>
                        <a:t>Polícia Militar</a:t>
                      </a:r>
                    </a:p>
                    <a:p>
                      <a:r>
                        <a:rPr lang="pt-BR" sz="2400" baseline="0" dirty="0" smtClean="0"/>
                        <a:t>ACEFB</a:t>
                      </a:r>
                    </a:p>
                    <a:p>
                      <a:r>
                        <a:rPr lang="pt-BR" sz="2400" baseline="0" dirty="0" smtClean="0"/>
                        <a:t>CDL</a:t>
                      </a:r>
                    </a:p>
                    <a:p>
                      <a:r>
                        <a:rPr lang="pt-BR" sz="2400" baseline="0" dirty="0" smtClean="0"/>
                        <a:t>OAB</a:t>
                      </a:r>
                    </a:p>
                    <a:p>
                      <a:r>
                        <a:rPr lang="pt-BR" sz="2400" baseline="0" dirty="0" smtClean="0"/>
                        <a:t>SENAR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819802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</a:rPr>
              <a:t>ATIVIDADES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3200" b="1" dirty="0" smtClean="0">
                <a:solidFill>
                  <a:schemeClr val="bg1">
                    <a:lumMod val="50000"/>
                  </a:schemeClr>
                </a:solidFill>
              </a:rPr>
              <a:t>DESENVOLVIDAS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rgbClr val="0070C0"/>
                </a:solidFill>
              </a:rPr>
              <a:t> 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Inauguração do Centro Empresarial em 12/12/2013;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Continuidade do Programa de Desenvolvimento Industrial com Distritos Industriais;</a:t>
            </a:r>
          </a:p>
          <a:p>
            <a:endParaRPr lang="pt-BR" dirty="0" smtClean="0"/>
          </a:p>
          <a:p>
            <a:r>
              <a:rPr lang="pt-BR" dirty="0" smtClean="0"/>
              <a:t> Acompanhamento dos condomínios industriais (Comissões e Secretaria do Conselho): </a:t>
            </a:r>
          </a:p>
          <a:p>
            <a:pPr>
              <a:buFontTx/>
              <a:buChar char="-"/>
            </a:pPr>
            <a:r>
              <a:rPr lang="pt-BR" dirty="0" err="1" smtClean="0"/>
              <a:t>Ulderico</a:t>
            </a:r>
            <a:r>
              <a:rPr lang="pt-BR" dirty="0" smtClean="0"/>
              <a:t> </a:t>
            </a:r>
            <a:r>
              <a:rPr lang="pt-BR" dirty="0" err="1" smtClean="0"/>
              <a:t>Sabadin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Romano </a:t>
            </a:r>
            <a:r>
              <a:rPr lang="pt-BR" dirty="0" err="1" smtClean="0"/>
              <a:t>Zanquet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Dante </a:t>
            </a:r>
            <a:r>
              <a:rPr lang="pt-BR" dirty="0" err="1" smtClean="0"/>
              <a:t>Manfroi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Irineu </a:t>
            </a:r>
            <a:r>
              <a:rPr lang="pt-BR" dirty="0" err="1" smtClean="0"/>
              <a:t>Montemezzo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Conab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072494" cy="4873752"/>
          </a:xfrm>
        </p:spPr>
        <p:txBody>
          <a:bodyPr/>
          <a:lstStyle/>
          <a:p>
            <a:r>
              <a:rPr lang="pt-BR" dirty="0" smtClean="0"/>
              <a:t>Diagnóstico com empresários para implantação do Planejamento Estratégico da Secretaria em parceria com diversas instituições;</a:t>
            </a:r>
          </a:p>
          <a:p>
            <a:endParaRPr lang="pt-BR" sz="1200" dirty="0" smtClean="0"/>
          </a:p>
          <a:p>
            <a:r>
              <a:rPr lang="pt-BR" dirty="0" smtClean="0"/>
              <a:t>Implantação do Planejamento Estratégico do Comitê Gestor com acompanhamento do SEBRAE;</a:t>
            </a:r>
          </a:p>
          <a:p>
            <a:endParaRPr lang="pt-BR" sz="1200" dirty="0" smtClean="0"/>
          </a:p>
          <a:p>
            <a:r>
              <a:rPr lang="pt-BR" dirty="0" smtClean="0"/>
              <a:t>Criação do Centro de Inovação e Tecnologia com apoio  diversos parceiros;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DSC01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857628"/>
            <a:ext cx="3619525" cy="2714644"/>
          </a:xfrm>
          <a:prstGeom prst="rect">
            <a:avLst/>
          </a:prstGeom>
        </p:spPr>
      </p:pic>
      <p:pic>
        <p:nvPicPr>
          <p:cNvPr id="1026" name="Picture 2" descr="C:\Users\Centro Empresarial\Pictures\Centro Empresarial\DSC01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857628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358246" cy="400052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Firmado Convênios e Contratos de Cooperação Técnica com 28 parceiros do Centro Empresarial;</a:t>
            </a:r>
          </a:p>
          <a:p>
            <a:endParaRPr lang="pt-BR" sz="1200" dirty="0" smtClean="0"/>
          </a:p>
          <a:p>
            <a:r>
              <a:rPr lang="pt-BR" dirty="0" smtClean="0"/>
              <a:t>Estudo e encaminhamento de Projetos de Leis e Decretos ao Executivo;</a:t>
            </a:r>
          </a:p>
          <a:p>
            <a:endParaRPr lang="pt-BR" sz="1200" dirty="0" smtClean="0"/>
          </a:p>
          <a:p>
            <a:r>
              <a:rPr lang="pt-BR" dirty="0" smtClean="0"/>
              <a:t>Promoção da Semana Empresarial com atividades empreendedoras, atendendo 212 empresários;</a:t>
            </a:r>
          </a:p>
          <a:p>
            <a:endParaRPr lang="pt-BR" sz="1200" dirty="0" smtClean="0"/>
          </a:p>
          <a:p>
            <a:r>
              <a:rPr lang="pt-BR" dirty="0" smtClean="0"/>
              <a:t>Semana do MEI – promovida em parceria com SEBRAE, foram realizadas palestras, consultorias com atendimento especializado para o Micro Empreendedor Individual.  Foram atendimento 151 empresários.</a:t>
            </a:r>
          </a:p>
          <a:p>
            <a:endParaRPr lang="pt-BR" dirty="0" smtClean="0"/>
          </a:p>
          <a:p>
            <a:endParaRPr lang="pt-BR" sz="12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sz="13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Imagem 5" descr="DSC01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000504"/>
            <a:ext cx="3333741" cy="2428892"/>
          </a:xfrm>
          <a:prstGeom prst="rect">
            <a:avLst/>
          </a:prstGeom>
        </p:spPr>
      </p:pic>
      <p:pic>
        <p:nvPicPr>
          <p:cNvPr id="8" name="Picture 5" descr="C:\Users\Centro Empresarial\Pictures\CE 25-07\DSC01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1" y="4071942"/>
            <a:ext cx="3776995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8358246" cy="5715040"/>
          </a:xfrm>
        </p:spPr>
        <p:txBody>
          <a:bodyPr/>
          <a:lstStyle/>
          <a:p>
            <a:r>
              <a:rPr lang="pt-BR" dirty="0" smtClean="0"/>
              <a:t>Realização do Café com Crédito – 3 dias de atendimento dos Bancos parceiros com propostas financeiras diferenciadas. Foram atendidos 83 empresários.</a:t>
            </a:r>
          </a:p>
          <a:p>
            <a:endParaRPr lang="pt-BR" dirty="0"/>
          </a:p>
        </p:txBody>
      </p:sp>
      <p:pic>
        <p:nvPicPr>
          <p:cNvPr id="4" name="Imagem 3" descr="Café com Crédito 21-05 -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86058"/>
            <a:ext cx="3878100" cy="2714644"/>
          </a:xfrm>
          <a:prstGeom prst="rect">
            <a:avLst/>
          </a:prstGeom>
        </p:spPr>
      </p:pic>
      <p:pic>
        <p:nvPicPr>
          <p:cNvPr id="5" name="Imagem 4" descr="Café com Crédito 21-05 -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86058"/>
            <a:ext cx="3619525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CERTIFICAÇÃO ICMS</a:t>
            </a:r>
            <a:endParaRPr lang="pt-BR" sz="3200" b="1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429684" cy="487375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As 100 maiores empresas arrecadadoras de ICMS receberam certificação como forma de reconhecimento de sua participação no desenvolvimento do nosso município. Presença de 132 pessoas.</a:t>
            </a:r>
          </a:p>
          <a:p>
            <a:endParaRPr lang="pt-BR" sz="1200" dirty="0" smtClean="0"/>
          </a:p>
          <a:p>
            <a:r>
              <a:rPr lang="pt-BR" sz="3200" dirty="0" smtClean="0"/>
              <a:t>Em 2013/2014 o município alcançou o 1º lugar no Sudoeste do Paraná em retorno de ICMS, foi a 1ª vez na história de Francisco Beltrão.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822</TotalTime>
  <Words>1029</Words>
  <Application>Microsoft Office PowerPoint</Application>
  <PresentationFormat>Apresentação na tela (4:3)</PresentationFormat>
  <Paragraphs>209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Balcão Envidraçado</vt:lpstr>
      <vt:lpstr>        Conselho Municipal do emprego e relações do trabalho</vt:lpstr>
      <vt:lpstr>Slide 2</vt:lpstr>
      <vt:lpstr>Slide 3</vt:lpstr>
      <vt:lpstr>PARCEIROS DO CENTRO EMPRESARIAL</vt:lpstr>
      <vt:lpstr>ATIVIDADES DESENVOLVIDAS:  </vt:lpstr>
      <vt:lpstr>Slide 6</vt:lpstr>
      <vt:lpstr>Slide 7</vt:lpstr>
      <vt:lpstr>Slide 8</vt:lpstr>
      <vt:lpstr>CERTIFICAÇÃO ICMS</vt:lpstr>
      <vt:lpstr>Slide 10</vt:lpstr>
      <vt:lpstr>Slide 11</vt:lpstr>
      <vt:lpstr>Torre concatedral</vt:lpstr>
      <vt:lpstr>Qualidade de vida: Índice Firjan </vt:lpstr>
      <vt:lpstr>Slide 14</vt:lpstr>
      <vt:lpstr>Índice SEBRAE de mortalidade de empresas</vt:lpstr>
      <vt:lpstr>Geração de Empregos </vt:lpstr>
      <vt:lpstr>Slide 17</vt:lpstr>
      <vt:lpstr>SALA DO EMPREENDEDOR Banco do Empreendedor </vt:lpstr>
      <vt:lpstr>Atividades da Sala do Empreendedor </vt:lpstr>
      <vt:lpstr>QUALIFICAÇÃO PROFISSIONAL com parcerias e pronatec</vt:lpstr>
      <vt:lpstr>AGÊNCIA DO TRABALHADOR 07/2013 a 06/2014.</vt:lpstr>
      <vt:lpstr>Ações em evidência</vt:lpstr>
      <vt:lpstr> </vt:lpstr>
      <vt:lpstr>Atendimentos da presidente do Programa de desenvolvimento local com participação do Conselho:  </vt:lpstr>
      <vt:lpstr>Encerramento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 Municipal do emprego e relações do trabalho</dc:title>
  <dc:creator>Centro Empresarial</dc:creator>
  <cp:lastModifiedBy>Centro Empresarial</cp:lastModifiedBy>
  <cp:revision>80</cp:revision>
  <dcterms:created xsi:type="dcterms:W3CDTF">2014-07-23T17:14:04Z</dcterms:created>
  <dcterms:modified xsi:type="dcterms:W3CDTF">2014-07-30T20:26:33Z</dcterms:modified>
</cp:coreProperties>
</file>