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81464-36F0-40EA-89F5-F193C0F3D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28B93C-AF97-442D-9925-AE60CD15A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66A5F1-58DA-47BB-9705-36510D5A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DF69-A478-4A0D-84CA-7DEE0101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BA8559-59F7-4393-9F11-F443F18C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BFD5C-C48E-4D67-BF15-546836F8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134002-40A9-46C5-8C76-B37A7FB73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BE7D89-B9C8-4F0E-9A13-86778F4C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B21977-C1D9-40AA-A019-2FDDD5CB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6E7B64-2851-44BA-970F-E9103E7C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5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8358EA-100F-4019-A50A-4DDE6286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959C34-9515-4ED0-A832-BA6AE7A9D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498BF4-0F5C-469A-AE3A-691F3E65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F71594-E4E4-4DA2-BA1C-92230CAC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27F15-1075-4B7B-A6B0-4D6D6487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6BC3A-F46C-4018-8335-0F4FAD7E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06D05A-6071-4689-8E10-F6275ABB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AD804-78F5-42DF-AB65-A1D2ADD0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7EF5F-7BC1-48E0-8C85-AC1B0EE0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B79862-E75C-47AD-8005-DC87807C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4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39537-73FE-464C-AAAF-40FF2B09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7114CC-13DE-42F6-AB9A-5C2837BEB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F52814-F800-4560-B8E9-8B752CB3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8181F-F6A8-44AB-A3A4-AFDC1516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F003F-D43F-4279-84D4-7083134E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88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16E32-C69E-4A08-B43D-29E8FAAB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A8088-DAA5-4935-8ACA-0F87EB001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A59EE7-E875-4961-9196-B10AB83DC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CFE24D-A71E-4C33-A8EF-2D055BD9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00E36-013B-43FB-961F-F47C63FA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7E48C8-F678-4988-BBDD-584CE295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8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561D4-87F1-4069-9D33-F441A779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4E890D-7B72-4E1C-8E99-AD1182E35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AF086D-8936-46C3-97D1-EDDA52B3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B7C8D7-536D-491A-B7D1-537B9DE40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117071-FB5E-49E2-A9EF-0072667CA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C72FAAE-3A3F-4394-B94B-B76B159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4C98CE-DF22-4655-9194-90398AF7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822790-B6D2-420B-AD42-0C7C0683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15041-34CF-41B1-ABC6-6517DD72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D51692-7013-464F-87D3-59288611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291F49-B670-49C3-9C10-4E6868D6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E6CD7-3C9A-482F-9A73-9B15079D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0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187A49-49EA-4BBA-9AA3-66059118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24CDB6-5E3E-45D3-AA4E-AE5B2544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AE36E3-CF22-46D6-8256-80B2C637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03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13A45-BFE1-4453-A193-A239C25A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43328-D67B-4455-8E34-9B006DD7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C06E46-F7D8-41BE-A43E-4952CEE8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417CDE-B4CD-4310-9A34-12D2A653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97DACD-4DE0-4EF6-A784-08607F4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53D963-F848-4147-91B9-A76CE6B7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5DD2D-CC2A-4D7B-A25F-967E4F17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F46800-1EFB-4EB8-84F2-CFE2ED12D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5602B9-9834-4999-BB74-9F1A8EC4D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AE64E1-A8BF-476B-9C2B-F093AB1C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266AE9-F2AE-4FD1-9BA9-4CD8C41E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31FE10-9D31-4092-BF18-F66BB5B3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0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7569D3-F189-4DD5-A8AE-C17D895E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B2FC7E-D7D4-42C5-B6EF-40084678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34140-6F19-4C77-AD1B-907D0FE14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0F6-7F49-402B-9ECA-44E796C30E9C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F0519-52FC-43B0-93E2-3DD42FF30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939A82-3EEC-4C11-BE9D-A7037F558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BEDD-6220-49DE-AFA5-C341C431C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7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2D4277E-6109-4A83-AF8D-E651871B3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84" y="705361"/>
            <a:ext cx="8058547" cy="54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5D30F10-D480-45EE-8473-AC920FA5E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196155"/>
              </p:ext>
            </p:extLst>
          </p:nvPr>
        </p:nvGraphicFramePr>
        <p:xfrm>
          <a:off x="0" y="0"/>
          <a:ext cx="12191999" cy="702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391">
                  <a:extLst>
                    <a:ext uri="{9D8B030D-6E8A-4147-A177-3AD203B41FA5}">
                      <a16:colId xmlns:a16="http://schemas.microsoft.com/office/drawing/2014/main" val="4263776800"/>
                    </a:ext>
                  </a:extLst>
                </a:gridCol>
                <a:gridCol w="3101009">
                  <a:extLst>
                    <a:ext uri="{9D8B030D-6E8A-4147-A177-3AD203B41FA5}">
                      <a16:colId xmlns:a16="http://schemas.microsoft.com/office/drawing/2014/main" val="3512135603"/>
                    </a:ext>
                  </a:extLst>
                </a:gridCol>
                <a:gridCol w="5658678">
                  <a:extLst>
                    <a:ext uri="{9D8B030D-6E8A-4147-A177-3AD203B41FA5}">
                      <a16:colId xmlns:a16="http://schemas.microsoft.com/office/drawing/2014/main" val="3200514038"/>
                    </a:ext>
                  </a:extLst>
                </a:gridCol>
                <a:gridCol w="1046921">
                  <a:extLst>
                    <a:ext uri="{9D8B030D-6E8A-4147-A177-3AD203B41FA5}">
                      <a16:colId xmlns:a16="http://schemas.microsoft.com/office/drawing/2014/main" val="628650249"/>
                    </a:ext>
                  </a:extLst>
                </a:gridCol>
              </a:tblGrid>
              <a:tr h="59886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DESCRIÇÃO 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EQUIPAMENTOS RECEBIDOS EM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95910"/>
                  </a:ext>
                </a:extLst>
              </a:tr>
              <a:tr h="2395456">
                <a:tc>
                  <a:txBody>
                    <a:bodyPr/>
                    <a:lstStyle/>
                    <a:p>
                      <a:r>
                        <a:rPr lang="pt-BR" dirty="0"/>
                        <a:t>AMARBEM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Situada no bairro Padre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Ulrico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, atende crianças e adolescentes de  10 a 14 anos em situação de vulnerabilidade social através do acesso à recreação, esporte e reforço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bebedouro industrial capacidade 50 litros</a:t>
                      </a:r>
                    </a:p>
                    <a:p>
                      <a:r>
                        <a:rPr lang="pt-BR" dirty="0"/>
                        <a:t>1 jogo banco imobiliário</a:t>
                      </a:r>
                    </a:p>
                    <a:p>
                      <a:r>
                        <a:rPr lang="pt-BR" dirty="0"/>
                        <a:t>1 jogo cara a cara</a:t>
                      </a:r>
                    </a:p>
                    <a:p>
                      <a:r>
                        <a:rPr lang="pt-BR" dirty="0"/>
                        <a:t>1 jogo </a:t>
                      </a:r>
                      <a:r>
                        <a:rPr lang="pt-BR" dirty="0" err="1"/>
                        <a:t>monopoly</a:t>
                      </a: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máquina de lavar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20 metros tecido blecaute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10 caixas de borracha escolar branca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30 tesouras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1.650,00</a:t>
                      </a:r>
                    </a:p>
                    <a:p>
                      <a:r>
                        <a:rPr lang="pt-BR" dirty="0"/>
                        <a:t>84,50</a:t>
                      </a:r>
                    </a:p>
                    <a:p>
                      <a:r>
                        <a:rPr lang="pt-BR" dirty="0"/>
                        <a:t>58,50</a:t>
                      </a:r>
                    </a:p>
                    <a:p>
                      <a:r>
                        <a:rPr lang="pt-BR" dirty="0"/>
                        <a:t>62,98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462,30</a:t>
                      </a:r>
                    </a:p>
                    <a:p>
                      <a:r>
                        <a:rPr lang="pt-BR" dirty="0"/>
                        <a:t>444,80</a:t>
                      </a:r>
                    </a:p>
                    <a:p>
                      <a:r>
                        <a:rPr lang="pt-BR" dirty="0"/>
                        <a:t>163,70</a:t>
                      </a:r>
                    </a:p>
                    <a:p>
                      <a:r>
                        <a:rPr lang="pt-BR" dirty="0"/>
                        <a:t>75,00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54682"/>
                  </a:ext>
                </a:extLst>
              </a:tr>
              <a:tr h="85552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ESCOLA MUN. MADRE BOA 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bebedouro industrial capacidade 50 litros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impressora laser multifuncional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1.650,00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1.474,50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79023"/>
                  </a:ext>
                </a:extLst>
              </a:tr>
              <a:tr h="2908768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ESCOLA OFICINA ADELIRIA MEURER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 um trabalho sócio educativo, em turno contrário ao ensino regular, atendendo crianças e adolescentes de 06 a 17 anos em situação de vulnerabilidade social ou pessoal, ou de famílias que participam dos programas sociais ofertados pela Secretaria de Assistência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bebedouro industrial capacidade 50 litros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5 bolas handebol h2</a:t>
                      </a:r>
                    </a:p>
                    <a:p>
                      <a:r>
                        <a:rPr lang="pt-BR" dirty="0"/>
                        <a:t>4 bolas futebol de areia</a:t>
                      </a:r>
                    </a:p>
                    <a:p>
                      <a:r>
                        <a:rPr lang="pt-BR" dirty="0"/>
                        <a:t>10 bolas para futsal</a:t>
                      </a:r>
                    </a:p>
                    <a:p>
                      <a:r>
                        <a:rPr lang="pt-BR" dirty="0"/>
                        <a:t>4 bolas </a:t>
                      </a:r>
                      <a:r>
                        <a:rPr lang="pt-BR" dirty="0" err="1"/>
                        <a:t>volei</a:t>
                      </a:r>
                      <a:r>
                        <a:rPr lang="pt-BR" dirty="0"/>
                        <a:t> de areia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 jogos de xadrez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1.650,00</a:t>
                      </a:r>
                    </a:p>
                    <a:p>
                      <a:r>
                        <a:rPr lang="pt-BR" dirty="0"/>
                        <a:t>189,70</a:t>
                      </a:r>
                    </a:p>
                    <a:p>
                      <a:r>
                        <a:rPr lang="pt-BR" dirty="0"/>
                        <a:t>151,68</a:t>
                      </a:r>
                    </a:p>
                    <a:p>
                      <a:r>
                        <a:rPr lang="pt-BR" dirty="0"/>
                        <a:t>406,90</a:t>
                      </a:r>
                    </a:p>
                    <a:p>
                      <a:r>
                        <a:rPr lang="pt-BR" dirty="0"/>
                        <a:t>300,00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179,94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7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94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CB885C4-A22C-43DC-8B3C-4B459A327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18369"/>
              </p:ext>
            </p:extLst>
          </p:nvPr>
        </p:nvGraphicFramePr>
        <p:xfrm>
          <a:off x="0" y="0"/>
          <a:ext cx="12192000" cy="687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664571680"/>
                    </a:ext>
                  </a:extLst>
                </a:gridCol>
                <a:gridCol w="3485322">
                  <a:extLst>
                    <a:ext uri="{9D8B030D-6E8A-4147-A177-3AD203B41FA5}">
                      <a16:colId xmlns:a16="http://schemas.microsoft.com/office/drawing/2014/main" val="2523809647"/>
                    </a:ext>
                  </a:extLst>
                </a:gridCol>
                <a:gridCol w="4797287">
                  <a:extLst>
                    <a:ext uri="{9D8B030D-6E8A-4147-A177-3AD203B41FA5}">
                      <a16:colId xmlns:a16="http://schemas.microsoft.com/office/drawing/2014/main" val="670675934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2855054690"/>
                    </a:ext>
                  </a:extLst>
                </a:gridCol>
              </a:tblGrid>
              <a:tr h="564540">
                <a:tc>
                  <a:txBody>
                    <a:bodyPr/>
                    <a:lstStyle/>
                    <a:p>
                      <a:r>
                        <a:rPr lang="pt-BR" dirty="0"/>
                        <a:t>ENTIDADE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 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EQUIPAMENTOS RECEBIDOS EM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2538"/>
                  </a:ext>
                </a:extLst>
              </a:tr>
              <a:tr h="1400510">
                <a:tc>
                  <a:txBody>
                    <a:bodyPr/>
                    <a:lstStyle/>
                    <a:p>
                      <a:pPr algn="just"/>
                      <a:endParaRPr lang="pt-BR" dirty="0"/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endParaRPr lang="pt-BR" dirty="0"/>
                    </a:p>
                    <a:p>
                      <a:pPr algn="just"/>
                      <a:r>
                        <a:rPr lang="pt-BR" dirty="0"/>
                        <a:t>ASSOCIAÇÃO SENSIBILIZAR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dirty="0"/>
                    </a:p>
                    <a:p>
                      <a:pPr algn="just"/>
                      <a:r>
                        <a:rPr lang="pt-BR" dirty="0"/>
                        <a:t>Atende no período matutino crianças e adolescentes de 03 a 15 anos residentes na região do bairro São Miguel e adjacências. São desenvolvidas atividades pedagógicas, esportivas e música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rede de voleibol</a:t>
                      </a:r>
                    </a:p>
                    <a:p>
                      <a:r>
                        <a:rPr lang="pt-BR" dirty="0"/>
                        <a:t>4 bolas para futsal</a:t>
                      </a:r>
                    </a:p>
                    <a:p>
                      <a:r>
                        <a:rPr lang="pt-BR" dirty="0"/>
                        <a:t>6 jogos de ludo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 jogos banco imobiliário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10 jogos cordas para violão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 jogos de trilha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 bola de voleibol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 bolas de basquete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 jogos de xadrez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impressora laser multifuncional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75,65</a:t>
                      </a:r>
                    </a:p>
                    <a:p>
                      <a:r>
                        <a:rPr lang="pt-BR" dirty="0"/>
                        <a:t>162,76</a:t>
                      </a:r>
                    </a:p>
                    <a:p>
                      <a:r>
                        <a:rPr lang="pt-BR" dirty="0"/>
                        <a:t>100,80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591,50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167,00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99,96</a:t>
                      </a:r>
                    </a:p>
                    <a:p>
                      <a:r>
                        <a:rPr lang="pt-BR" dirty="0"/>
                        <a:t>300,00</a:t>
                      </a:r>
                    </a:p>
                    <a:p>
                      <a:r>
                        <a:rPr lang="pt-BR" dirty="0"/>
                        <a:t>229,96</a:t>
                      </a:r>
                    </a:p>
                    <a:p>
                      <a:r>
                        <a:rPr lang="pt-BR" dirty="0"/>
                        <a:t>179,94</a:t>
                      </a:r>
                    </a:p>
                    <a:p>
                      <a:r>
                        <a:rPr lang="pt-BR" dirty="0"/>
                        <a:t>1.474,50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33709"/>
                  </a:ext>
                </a:extLst>
              </a:tr>
              <a:tr h="875319">
                <a:tc>
                  <a:txBody>
                    <a:bodyPr/>
                    <a:lstStyle/>
                    <a:p>
                      <a:r>
                        <a:rPr lang="pt-BR" dirty="0"/>
                        <a:t>PROJETO FORMANDO CIDADÃO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Desenvolvido em parceria com a Polícia Militar  fundamenta-se no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trabalho com adolescentes do gênero masculino de 12 à 17 anos. É essencialmente de caráter preventivo, não é destinada a infratores, mas as adolescentes em situação potencial de risco, em vulnerabilidade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televisor tela 40’ </a:t>
                      </a:r>
                      <a:r>
                        <a:rPr lang="pt-BR" dirty="0" err="1"/>
                        <a:t>full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hd</a:t>
                      </a:r>
                      <a:endParaRPr lang="pt-BR" dirty="0"/>
                    </a:p>
                    <a:p>
                      <a:r>
                        <a:rPr lang="pt-BR" dirty="0"/>
                        <a:t>2 bolas de futebol</a:t>
                      </a:r>
                    </a:p>
                    <a:p>
                      <a:r>
                        <a:rPr lang="pt-BR" dirty="0"/>
                        <a:t>1 notebook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1.577,25</a:t>
                      </a:r>
                    </a:p>
                    <a:p>
                      <a:r>
                        <a:rPr lang="pt-BR" dirty="0"/>
                        <a:t>100,00</a:t>
                      </a:r>
                    </a:p>
                    <a:p>
                      <a:r>
                        <a:rPr lang="pt-BR" dirty="0"/>
                        <a:t>1.880,00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40529"/>
                  </a:ext>
                </a:extLst>
              </a:tr>
              <a:tr h="564540">
                <a:tc>
                  <a:txBody>
                    <a:bodyPr/>
                    <a:lstStyle/>
                    <a:p>
                      <a:r>
                        <a:rPr lang="pt-BR" dirty="0"/>
                        <a:t>CAIC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televisor tela 40’ </a:t>
                      </a:r>
                      <a:r>
                        <a:rPr lang="pt-BR" dirty="0" err="1"/>
                        <a:t>full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hd</a:t>
                      </a:r>
                      <a:endParaRPr lang="pt-BR" dirty="0"/>
                    </a:p>
                    <a:p>
                      <a:r>
                        <a:rPr lang="pt-BR" dirty="0"/>
                        <a:t>1 armário em aço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1.577,25</a:t>
                      </a:r>
                    </a:p>
                    <a:p>
                      <a:r>
                        <a:rPr lang="pt-BR" dirty="0"/>
                        <a:t>1.240,00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0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8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3A304-E4D7-41EC-B96A-041E8C21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1608CF-67DD-4E2F-B643-65EF5EDC6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36233FC-466F-47DC-BFF1-384BC1FF4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05345"/>
              </p:ext>
            </p:extLst>
          </p:nvPr>
        </p:nvGraphicFramePr>
        <p:xfrm>
          <a:off x="0" y="0"/>
          <a:ext cx="12192000" cy="683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64571680"/>
                    </a:ext>
                  </a:extLst>
                </a:gridCol>
                <a:gridCol w="3538330">
                  <a:extLst>
                    <a:ext uri="{9D8B030D-6E8A-4147-A177-3AD203B41FA5}">
                      <a16:colId xmlns:a16="http://schemas.microsoft.com/office/drawing/2014/main" val="2523809647"/>
                    </a:ext>
                  </a:extLst>
                </a:gridCol>
                <a:gridCol w="4704522">
                  <a:extLst>
                    <a:ext uri="{9D8B030D-6E8A-4147-A177-3AD203B41FA5}">
                      <a16:colId xmlns:a16="http://schemas.microsoft.com/office/drawing/2014/main" val="670675934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2855054690"/>
                    </a:ext>
                  </a:extLst>
                </a:gridCol>
              </a:tblGrid>
              <a:tr h="523508">
                <a:tc>
                  <a:txBody>
                    <a:bodyPr/>
                    <a:lstStyle/>
                    <a:p>
                      <a:r>
                        <a:rPr lang="pt-BR" dirty="0"/>
                        <a:t>ENTIDADE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 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EQUIPAMENTOS RECEBIDOS EM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2538"/>
                  </a:ext>
                </a:extLst>
              </a:tr>
              <a:tr h="1865468">
                <a:tc>
                  <a:txBody>
                    <a:bodyPr/>
                    <a:lstStyle/>
                    <a:p>
                      <a:r>
                        <a:rPr lang="pt-BR" dirty="0"/>
                        <a:t>PROERD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Atende crianças e adolescentes na faixa etária de 10 a anos, tendo como foco atividades voltadas a prevenção as drogas e a violência e protagonismo juvenil.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violão elétrico</a:t>
                      </a:r>
                    </a:p>
                    <a:p>
                      <a:r>
                        <a:rPr lang="pt-BR" dirty="0"/>
                        <a:t>1 caixas de som amplificadas</a:t>
                      </a:r>
                    </a:p>
                    <a:p>
                      <a:r>
                        <a:rPr lang="pt-BR" dirty="0"/>
                        <a:t>1 bateria profissional completa com 7 peças</a:t>
                      </a:r>
                    </a:p>
                    <a:p>
                      <a:r>
                        <a:rPr lang="pt-BR" dirty="0"/>
                        <a:t>1 contrabaixo</a:t>
                      </a:r>
                    </a:p>
                    <a:p>
                      <a:r>
                        <a:rPr lang="pt-BR" dirty="0"/>
                        <a:t>1 guitarra elétrica</a:t>
                      </a:r>
                    </a:p>
                    <a:p>
                      <a:r>
                        <a:rPr lang="pt-BR" dirty="0"/>
                        <a:t>10 jogos corda para violino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537,67</a:t>
                      </a:r>
                    </a:p>
                    <a:p>
                      <a:r>
                        <a:rPr lang="pt-BR" dirty="0"/>
                        <a:t>1.069,00</a:t>
                      </a:r>
                    </a:p>
                    <a:p>
                      <a:r>
                        <a:rPr lang="pt-BR" dirty="0"/>
                        <a:t>1.183,33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1.246,50</a:t>
                      </a:r>
                    </a:p>
                    <a:p>
                      <a:r>
                        <a:rPr lang="pt-BR" dirty="0"/>
                        <a:t>573,00</a:t>
                      </a:r>
                    </a:p>
                    <a:p>
                      <a:r>
                        <a:rPr lang="pt-BR" dirty="0"/>
                        <a:t>433,30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33709"/>
                  </a:ext>
                </a:extLst>
              </a:tr>
              <a:tr h="2628615">
                <a:tc>
                  <a:txBody>
                    <a:bodyPr/>
                    <a:lstStyle/>
                    <a:p>
                      <a:r>
                        <a:rPr lang="pt-BR" dirty="0"/>
                        <a:t>CASA ABRIGO ANJO GABRIEL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Acolhimento institucional provisório para crianças e adolescentes, afastados do convívio familiar por determinação judicial através de medida protetiva, em função de abandono ou cujas famílias ou responsáveis encontrem-se temporariamente impossibilitados de cumprir sua função de cuidado e proteção.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forno elétrico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impressora laser multifuncional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489,50</a:t>
                      </a:r>
                    </a:p>
                    <a:p>
                      <a:r>
                        <a:rPr lang="pt-BR" dirty="0"/>
                        <a:t>1.474,50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40529"/>
                  </a:ext>
                </a:extLst>
              </a:tr>
              <a:tr h="1356704">
                <a:tc>
                  <a:txBody>
                    <a:bodyPr/>
                    <a:lstStyle/>
                    <a:p>
                      <a:r>
                        <a:rPr lang="pt-BR" dirty="0"/>
                        <a:t>ESCOLA HIGINO PIRES NETO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 shorts infantil</a:t>
                      </a:r>
                    </a:p>
                    <a:p>
                      <a:r>
                        <a:rPr lang="pt-BR" dirty="0"/>
                        <a:t>15 </a:t>
                      </a:r>
                      <a:r>
                        <a:rPr lang="pt-BR" dirty="0" err="1"/>
                        <a:t>body</a:t>
                      </a:r>
                      <a:endParaRPr lang="pt-BR" dirty="0"/>
                    </a:p>
                    <a:p>
                      <a:r>
                        <a:rPr lang="pt-BR" dirty="0"/>
                        <a:t>20 calça </a:t>
                      </a:r>
                      <a:r>
                        <a:rPr lang="pt-BR" dirty="0" err="1"/>
                        <a:t>leg</a:t>
                      </a:r>
                      <a:endParaRPr lang="pt-BR" dirty="0"/>
                    </a:p>
                    <a:p>
                      <a:r>
                        <a:rPr lang="pt-BR" dirty="0"/>
                        <a:t>25 rolos barbante barroco</a:t>
                      </a:r>
                    </a:p>
                    <a:p>
                      <a:r>
                        <a:rPr lang="pt-BR" dirty="0"/>
                        <a:t>30 rolos barbante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687,50</a:t>
                      </a:r>
                    </a:p>
                    <a:p>
                      <a:r>
                        <a:rPr lang="pt-BR" dirty="0"/>
                        <a:t>330,90</a:t>
                      </a:r>
                    </a:p>
                    <a:p>
                      <a:r>
                        <a:rPr lang="pt-BR" dirty="0"/>
                        <a:t>825,60</a:t>
                      </a:r>
                    </a:p>
                    <a:p>
                      <a:r>
                        <a:rPr lang="pt-BR" dirty="0"/>
                        <a:t>639,75</a:t>
                      </a:r>
                    </a:p>
                    <a:p>
                      <a:r>
                        <a:rPr lang="pt-BR" dirty="0"/>
                        <a:t>552,90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0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7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D3E6505-0C02-41A9-8FAF-3DFB7A49E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09878"/>
              </p:ext>
            </p:extLst>
          </p:nvPr>
        </p:nvGraphicFramePr>
        <p:xfrm>
          <a:off x="1" y="0"/>
          <a:ext cx="12192001" cy="761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32">
                  <a:extLst>
                    <a:ext uri="{9D8B030D-6E8A-4147-A177-3AD203B41FA5}">
                      <a16:colId xmlns:a16="http://schemas.microsoft.com/office/drawing/2014/main" val="1589583588"/>
                    </a:ext>
                  </a:extLst>
                </a:gridCol>
                <a:gridCol w="3323868">
                  <a:extLst>
                    <a:ext uri="{9D8B030D-6E8A-4147-A177-3AD203B41FA5}">
                      <a16:colId xmlns:a16="http://schemas.microsoft.com/office/drawing/2014/main" val="2484981136"/>
                    </a:ext>
                  </a:extLst>
                </a:gridCol>
                <a:gridCol w="4790676">
                  <a:extLst>
                    <a:ext uri="{9D8B030D-6E8A-4147-A177-3AD203B41FA5}">
                      <a16:colId xmlns:a16="http://schemas.microsoft.com/office/drawing/2014/main" val="1603779894"/>
                    </a:ext>
                  </a:extLst>
                </a:gridCol>
                <a:gridCol w="1305325">
                  <a:extLst>
                    <a:ext uri="{9D8B030D-6E8A-4147-A177-3AD203B41FA5}">
                      <a16:colId xmlns:a16="http://schemas.microsoft.com/office/drawing/2014/main" val="2097576609"/>
                    </a:ext>
                  </a:extLst>
                </a:gridCol>
              </a:tblGrid>
              <a:tr h="408681">
                <a:tc>
                  <a:txBody>
                    <a:bodyPr/>
                    <a:lstStyle/>
                    <a:p>
                      <a:r>
                        <a:rPr lang="pt-BR" dirty="0"/>
                        <a:t>ENTIDADE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 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EQUIPAMENTOS RECEBIDOS EM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94282"/>
                  </a:ext>
                </a:extLst>
              </a:tr>
              <a:tr h="1007706">
                <a:tc>
                  <a:txBody>
                    <a:bodyPr/>
                    <a:lstStyle/>
                    <a:p>
                      <a:r>
                        <a:rPr lang="pt-BR" dirty="0"/>
                        <a:t>ESCOLA MUN. BASÍLIO TIECHER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cama elástica (3,05 diâmetro)</a:t>
                      </a:r>
                    </a:p>
                    <a:p>
                      <a:r>
                        <a:rPr lang="pt-BR" dirty="0"/>
                        <a:t>1 mesa de </a:t>
                      </a:r>
                      <a:r>
                        <a:rPr lang="pt-BR" dirty="0" err="1"/>
                        <a:t>ping</a:t>
                      </a:r>
                      <a:r>
                        <a:rPr lang="pt-BR" dirty="0"/>
                        <a:t>  </a:t>
                      </a:r>
                      <a:r>
                        <a:rPr lang="pt-BR" dirty="0" err="1"/>
                        <a:t>pong</a:t>
                      </a:r>
                      <a:endParaRPr lang="pt-BR" dirty="0"/>
                    </a:p>
                    <a:p>
                      <a:r>
                        <a:rPr lang="pt-BR" dirty="0"/>
                        <a:t>1 câmera digital 16.1 </a:t>
                      </a:r>
                      <a:r>
                        <a:rPr lang="pt-BR" dirty="0" err="1"/>
                        <a:t>mp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1.260,00</a:t>
                      </a:r>
                    </a:p>
                    <a:p>
                      <a:r>
                        <a:rPr lang="pt-BR" dirty="0"/>
                        <a:t>688,00</a:t>
                      </a:r>
                    </a:p>
                    <a:p>
                      <a:r>
                        <a:rPr lang="pt-BR" dirty="0"/>
                        <a:t>475,50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992"/>
                  </a:ext>
                </a:extLst>
              </a:tr>
              <a:tr h="161233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PUG KIDS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Formação permanente para crianças de 0 a 11 anos inseridas no contexto da comunidade Batista 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 cama elástica (3,05 diâmetro)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12 peças tatame medindo 1x1 metros cada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28 cadeiras plásticas 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7 mesas plásticas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 câmera digital 16.1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mp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1.260,00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813,00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1.175,72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484,96</a:t>
                      </a: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475,50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7363"/>
                  </a:ext>
                </a:extLst>
              </a:tr>
              <a:tr h="1007706">
                <a:tc>
                  <a:txBody>
                    <a:bodyPr/>
                    <a:lstStyle/>
                    <a:p>
                      <a:r>
                        <a:rPr lang="pt-BR" dirty="0"/>
                        <a:t>ASSOCIAÇÃO DE KARATE REAL LINCE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05 a 60 anos Karate -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protetores de mão</a:t>
                      </a:r>
                    </a:p>
                    <a:p>
                      <a:r>
                        <a:rPr lang="pt-BR" dirty="0"/>
                        <a:t>12 protetores de canela e pé</a:t>
                      </a:r>
                    </a:p>
                    <a:p>
                      <a:r>
                        <a:rPr lang="pt-BR" dirty="0"/>
                        <a:t>12 protetores de tórax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1.381,80</a:t>
                      </a:r>
                    </a:p>
                    <a:p>
                      <a:r>
                        <a:rPr lang="pt-BR" dirty="0"/>
                        <a:t>1.359,96</a:t>
                      </a:r>
                    </a:p>
                    <a:p>
                      <a:r>
                        <a:rPr lang="pt-BR" dirty="0"/>
                        <a:t>1.751,76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23319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ESCOLA MUN. FRANCISCO MANOEL DA SILVA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ar condicionado 30.000 </a:t>
                      </a:r>
                      <a:r>
                        <a:rPr lang="pt-BR" dirty="0" err="1"/>
                        <a:t>btus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4.850,00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81566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r>
                        <a:rPr lang="pt-BR" dirty="0"/>
                        <a:t>ESCOLA MUN. SAGRADO CORAÇÃO DE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televisor tela 43’ </a:t>
                      </a:r>
                      <a:r>
                        <a:rPr lang="pt-BR" dirty="0" err="1"/>
                        <a:t>full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hd</a:t>
                      </a: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armário em aço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1.734,00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1.240,00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06760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r>
                        <a:rPr lang="pt-BR" dirty="0"/>
                        <a:t>CLUBE DOS DESBRAVADORES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 meninos e meninas com idades entre 10 e 15 anos desenvolvendo talentos, habilidades, percepções e o gosto pela natureza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 barracas com capacidade 6 pessoas cada</a:t>
                      </a:r>
                    </a:p>
                    <a:p>
                      <a:r>
                        <a:rPr lang="pt-BR" dirty="0"/>
                        <a:t>17 colchonetes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2.900,00</a:t>
                      </a:r>
                    </a:p>
                    <a:p>
                      <a:r>
                        <a:rPr lang="pt-BR" dirty="0"/>
                        <a:t>1.426,98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70117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r>
                        <a:rPr lang="pt-BR" dirty="0"/>
                        <a:t>ESCOLA MUN. RECANTO FELIZ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Ensino em tempo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1 impressora laser multifuncional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1.474,50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8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81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AE1EA97-533D-451F-A48F-DEC405FA4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91531"/>
              </p:ext>
            </p:extLst>
          </p:nvPr>
        </p:nvGraphicFramePr>
        <p:xfrm>
          <a:off x="0" y="1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47508713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425959513"/>
                    </a:ext>
                  </a:extLst>
                </a:gridCol>
              </a:tblGrid>
              <a:tr h="976076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ENTIDADE BENEFICIADA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VALOR TOTAL RECEBIDO EM MATERIAIS E EQUIPAMENTOS</a:t>
                      </a:r>
                    </a:p>
                  </a:txBody>
                  <a:tcPr marL="74212" marR="74212"/>
                </a:tc>
                <a:extLst>
                  <a:ext uri="{0D108BD9-81ED-4DB2-BD59-A6C34878D82A}">
                    <a16:rowId xmlns:a16="http://schemas.microsoft.com/office/drawing/2014/main" val="163215336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AMARBEM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3.001,78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909069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MUN. MADRE BOA VENTURA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3.124,50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822180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OFICINA ADELIRIA MEURER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2.878,22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190581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j-lt"/>
                        </a:rPr>
                        <a:t>ASSOCIAÇÃO SENSIBILIZAR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1.474,50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5861122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j-lt"/>
                        </a:rPr>
                        <a:t>FORMANDO CIDADÃO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3.557,25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418345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j-lt"/>
                        </a:rPr>
                        <a:t>CAIC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2.817,25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1415530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MUNICIPAL  SAGRADO CORAÇÃO DE JESUS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2.974,00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083448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j-lt"/>
                        </a:rPr>
                        <a:t>CLUBE DOS DESBRAVADORES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4.326,98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093055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MUNICIPAL FRANCISCO MANOEL DA SILVA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4.850,00</a:t>
                      </a:r>
                    </a:p>
                  </a:txBody>
                  <a:tcPr marL="74212" marR="74212"/>
                </a:tc>
                <a:extLst>
                  <a:ext uri="{0D108BD9-81ED-4DB2-BD59-A6C34878D82A}">
                    <a16:rowId xmlns:a16="http://schemas.microsoft.com/office/drawing/2014/main" val="2289992571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MUN. BASÍLIO TIECHER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2.423,50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924007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</a:rPr>
                        <a:t>PUG KIDS 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4.209,18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489048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ASSOCIAÇÃO DE KARATE REAL LINCE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4.493,52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7039334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CASA ABRIGO ANJO GABRIEL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1.964,00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8596453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MUNICIPAL  RECANTO FELIZ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1.474,50</a:t>
                      </a:r>
                    </a:p>
                  </a:txBody>
                  <a:tcPr marL="74212" marR="74212"/>
                </a:tc>
                <a:extLst>
                  <a:ext uri="{0D108BD9-81ED-4DB2-BD59-A6C34878D82A}">
                    <a16:rowId xmlns:a16="http://schemas.microsoft.com/office/drawing/2014/main" val="308633769"/>
                  </a:ext>
                </a:extLst>
              </a:tr>
              <a:tr h="350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PROERD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5.042,8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052251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j-lt"/>
                        </a:rPr>
                        <a:t>ESCOLA MUNICIPAL HIGINO PIRES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3.036,65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409662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+mj-lt"/>
                        </a:rPr>
                        <a:t>TOTAL</a:t>
                      </a: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51.648,63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2993769"/>
                  </a:ext>
                </a:extLst>
              </a:tr>
              <a:tr h="32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+mj-lt"/>
                      </a:endParaRPr>
                    </a:p>
                  </a:txBody>
                  <a:tcPr marL="74212" marR="742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+mj-lt"/>
                      </a:endParaRPr>
                    </a:p>
                  </a:txBody>
                  <a:tcPr marL="74212" marR="74212"/>
                </a:tc>
                <a:extLst>
                  <a:ext uri="{0D108BD9-81ED-4DB2-BD59-A6C34878D82A}">
                    <a16:rowId xmlns:a16="http://schemas.microsoft.com/office/drawing/2014/main" val="399003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3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9E61D-BBF0-4774-8375-B4CAF77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AE1D24-1DF0-4DFB-B62A-E6A4AAE3E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23" y="0"/>
            <a:ext cx="6527007" cy="4351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22AAD4-CC65-4EF1-B482-F67CD6D75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22" y="3701187"/>
            <a:ext cx="6496878" cy="31738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8DE754-2886-4003-987C-7FAD1A156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43"/>
            <a:ext cx="5695122" cy="35714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45FACC3-96E8-479E-80D9-969331282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4" y="3234566"/>
            <a:ext cx="5888935" cy="36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2D4277E-6109-4A83-AF8D-E651871B3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84" y="705361"/>
            <a:ext cx="8058547" cy="54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7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780</Words>
  <Application>Microsoft Office PowerPoint</Application>
  <PresentationFormat>Widescreen</PresentationFormat>
  <Paragraphs>213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</dc:creator>
  <cp:lastModifiedBy>Flavia</cp:lastModifiedBy>
  <cp:revision>53</cp:revision>
  <dcterms:created xsi:type="dcterms:W3CDTF">2017-12-01T17:53:04Z</dcterms:created>
  <dcterms:modified xsi:type="dcterms:W3CDTF">2017-12-04T19:33:37Z</dcterms:modified>
</cp:coreProperties>
</file>